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97" r:id="rId2"/>
    <p:sldId id="300" r:id="rId3"/>
    <p:sldId id="288" r:id="rId4"/>
    <p:sldId id="291" r:id="rId5"/>
    <p:sldId id="298" r:id="rId6"/>
    <p:sldId id="257" r:id="rId7"/>
    <p:sldId id="258" r:id="rId8"/>
    <p:sldId id="259" r:id="rId9"/>
    <p:sldId id="260" r:id="rId10"/>
    <p:sldId id="261" r:id="rId11"/>
    <p:sldId id="290" r:id="rId12"/>
    <p:sldId id="262" r:id="rId13"/>
    <p:sldId id="263" r:id="rId14"/>
    <p:sldId id="264" r:id="rId15"/>
    <p:sldId id="265" r:id="rId16"/>
    <p:sldId id="267" r:id="rId17"/>
    <p:sldId id="268" r:id="rId18"/>
    <p:sldId id="283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9" r:id="rId29"/>
    <p:sldId id="299" r:id="rId30"/>
    <p:sldId id="278" r:id="rId31"/>
    <p:sldId id="284" r:id="rId32"/>
    <p:sldId id="285" r:id="rId33"/>
    <p:sldId id="286" r:id="rId34"/>
    <p:sldId id="294" r:id="rId35"/>
    <p:sldId id="295" r:id="rId36"/>
    <p:sldId id="296" r:id="rId37"/>
    <p:sldId id="287" r:id="rId38"/>
    <p:sldId id="280" r:id="rId39"/>
    <p:sldId id="281" r:id="rId4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0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C371A-0BFC-4ACD-9215-F226528A792C}" type="datetimeFigureOut">
              <a:rPr lang="en-GB" smtClean="0"/>
              <a:pPr/>
              <a:t>08/01/2016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33B33-48F5-4C83-8EFE-EB2F8F65359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46675-D265-42C4-95F0-040E73AA6C49}" type="datetimeFigureOut">
              <a:rPr lang="en-GB" smtClean="0"/>
              <a:pPr/>
              <a:t>08/01/2016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10EAC-5785-4637-9907-82D15D5EB09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835BFA-7F27-48A7-95DA-975944B36CCC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/>
              <a:t>Careers Service provides info, advice and guidance on career paths and plans. Reason we’re in to see you today is because you have a choice to make!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 Statisticians work had to make predictions but it is not an exact science, it is often immediate market led. What is seen as a current gap in the market may only require a limited number of experts so may be short lived.      Need to be multi taskers- good all rounders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F671-1CE2-47D4-9C6F-17E4ECF68CC6}" type="datetimeFigureOut">
              <a:rPr lang="en-GB" smtClean="0"/>
              <a:pPr/>
              <a:t>08/01/2016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364C-BB60-4CFD-AA6F-94363BF022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F671-1CE2-47D4-9C6F-17E4ECF68CC6}" type="datetimeFigureOut">
              <a:rPr lang="en-GB" smtClean="0"/>
              <a:pPr/>
              <a:t>08/01/2016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364C-BB60-4CFD-AA6F-94363BF022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F671-1CE2-47D4-9C6F-17E4ECF68CC6}" type="datetimeFigureOut">
              <a:rPr lang="en-GB" smtClean="0"/>
              <a:pPr/>
              <a:t>08/01/2016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364C-BB60-4CFD-AA6F-94363BF022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F671-1CE2-47D4-9C6F-17E4ECF68CC6}" type="datetimeFigureOut">
              <a:rPr lang="en-GB" smtClean="0"/>
              <a:pPr/>
              <a:t>08/01/2016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364C-BB60-4CFD-AA6F-94363BF022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F671-1CE2-47D4-9C6F-17E4ECF68CC6}" type="datetimeFigureOut">
              <a:rPr lang="en-GB" smtClean="0"/>
              <a:pPr/>
              <a:t>08/01/2016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364C-BB60-4CFD-AA6F-94363BF022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F671-1CE2-47D4-9C6F-17E4ECF68CC6}" type="datetimeFigureOut">
              <a:rPr lang="en-GB" smtClean="0"/>
              <a:pPr/>
              <a:t>08/01/2016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364C-BB60-4CFD-AA6F-94363BF022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F671-1CE2-47D4-9C6F-17E4ECF68CC6}" type="datetimeFigureOut">
              <a:rPr lang="en-GB" smtClean="0"/>
              <a:pPr/>
              <a:t>08/01/2016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364C-BB60-4CFD-AA6F-94363BF022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F671-1CE2-47D4-9C6F-17E4ECF68CC6}" type="datetimeFigureOut">
              <a:rPr lang="en-GB" smtClean="0"/>
              <a:pPr/>
              <a:t>08/01/2016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364C-BB60-4CFD-AA6F-94363BF022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F671-1CE2-47D4-9C6F-17E4ECF68CC6}" type="datetimeFigureOut">
              <a:rPr lang="en-GB" smtClean="0"/>
              <a:pPr/>
              <a:t>08/01/2016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364C-BB60-4CFD-AA6F-94363BF022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F671-1CE2-47D4-9C6F-17E4ECF68CC6}" type="datetimeFigureOut">
              <a:rPr lang="en-GB" smtClean="0"/>
              <a:pPr/>
              <a:t>08/01/2016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364C-BB60-4CFD-AA6F-94363BF022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F671-1CE2-47D4-9C6F-17E4ECF68CC6}" type="datetimeFigureOut">
              <a:rPr lang="en-GB" smtClean="0"/>
              <a:pPr/>
              <a:t>08/01/2016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364C-BB60-4CFD-AA6F-94363BF022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CF671-1CE2-47D4-9C6F-17E4ECF68CC6}" type="datetimeFigureOut">
              <a:rPr lang="en-GB" smtClean="0"/>
              <a:pPr/>
              <a:t>08/01/2016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F364C-BB60-4CFD-AA6F-94363BF0222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direct.gov.uk/careers" TargetMode="External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aboutschoolleavers.co.uk/" TargetMode="External"/><Relationship Id="rId2" Type="http://schemas.openxmlformats.org/officeDocument/2006/relationships/hyperlink" Target="http://www.notgoingtouni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elni.gov.uk/publications/ni-skills-barometer" TargetMode="External"/><Relationship Id="rId5" Type="http://schemas.openxmlformats.org/officeDocument/2006/relationships/hyperlink" Target="http://www.ucas.com/undergraduate/getting-started/alternatives-higher-education" TargetMode="External"/><Relationship Id="rId4" Type="http://schemas.openxmlformats.org/officeDocument/2006/relationships/hyperlink" Target="http://www.unisnotforme.com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06A91D-2594-46ED-A8D5-9E1E0D4A9C03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3768" y="1916113"/>
            <a:ext cx="5760121" cy="187007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GB" b="1" u="sng" dirty="0" smtClean="0">
                <a:solidFill>
                  <a:srgbClr val="FF0000"/>
                </a:solidFill>
              </a:rPr>
              <a:t>Careers Service 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>Jillian Gordon &amp; Alan Cousins</a:t>
            </a:r>
            <a:br>
              <a:rPr lang="en-GB" sz="2700" dirty="0" smtClean="0"/>
            </a:br>
            <a:r>
              <a:rPr lang="en-GB" sz="2700" dirty="0" smtClean="0"/>
              <a:t>Careers Advisers</a:t>
            </a:r>
            <a:br>
              <a:rPr lang="en-GB" sz="2700" dirty="0" smtClean="0"/>
            </a:br>
            <a:r>
              <a:rPr lang="en-GB" sz="2700" dirty="0" smtClean="0">
                <a:hlinkClick r:id="rId3"/>
              </a:rPr>
              <a:t>www.nidirect.gov.uk/careers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3600" b="1" u="sng" dirty="0" smtClean="0"/>
              <a:t>Careers Pathways – Non UCAS options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3744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5" descr="work_pract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5013325"/>
            <a:ext cx="15843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724525" y="0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867400" y="404813"/>
            <a:ext cx="2665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4104" name="Picture 8" descr="bricklay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5373688"/>
            <a:ext cx="143986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68313" y="4365625"/>
            <a:ext cx="309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4106" name="Picture 10" descr="j01953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5157788"/>
            <a:ext cx="1268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j02407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4797425"/>
            <a:ext cx="11636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BTEC Higher Nationals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HND mostly full-time over 2 years</a:t>
            </a:r>
          </a:p>
          <a:p>
            <a:r>
              <a:rPr lang="en-GB" dirty="0" smtClean="0"/>
              <a:t>HNC mostly part-time over 2 years</a:t>
            </a:r>
          </a:p>
          <a:p>
            <a:r>
              <a:rPr lang="en-GB" dirty="0" smtClean="0"/>
              <a:t>Recognised by employers around the world</a:t>
            </a:r>
          </a:p>
          <a:p>
            <a:r>
              <a:rPr lang="en-GB" dirty="0" smtClean="0"/>
              <a:t>Emphasis on developing practical skills</a:t>
            </a:r>
          </a:p>
          <a:p>
            <a:r>
              <a:rPr lang="en-GB" dirty="0" smtClean="0"/>
              <a:t>Strong focus on technical skills</a:t>
            </a:r>
          </a:p>
          <a:p>
            <a:r>
              <a:rPr lang="en-GB" dirty="0" smtClean="0"/>
              <a:t>Develops knowledge &amp; understanding of industry</a:t>
            </a:r>
          </a:p>
          <a:p>
            <a:r>
              <a:rPr lang="en-GB" dirty="0" smtClean="0"/>
              <a:t>Assessed not exams</a:t>
            </a:r>
          </a:p>
          <a:p>
            <a:r>
              <a:rPr lang="en-GB" dirty="0" smtClean="0"/>
              <a:t>Can top up to a full degree (funding)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Remember....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Check if application procedure is via UCAS or direct to the FE college</a:t>
            </a:r>
          </a:p>
          <a:p>
            <a:r>
              <a:rPr lang="en-GB" dirty="0" smtClean="0"/>
              <a:t>Entry requirements vary depending on course/college – check carefully</a:t>
            </a:r>
          </a:p>
          <a:p>
            <a:r>
              <a:rPr lang="en-GB" dirty="0" smtClean="0"/>
              <a:t>This could be a useful back-up, as entry requirements may be lower than your degree choices</a:t>
            </a:r>
          </a:p>
          <a:p>
            <a:pPr>
              <a:defRPr/>
            </a:pPr>
            <a:r>
              <a:rPr lang="en-GB" dirty="0" smtClean="0"/>
              <a:t>Flexible and close to home</a:t>
            </a:r>
          </a:p>
          <a:p>
            <a:pPr>
              <a:defRPr/>
            </a:pPr>
            <a:r>
              <a:rPr lang="en-GB" dirty="0" smtClean="0"/>
              <a:t>Class sizes often smaller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Some courses....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Early Childhood studies</a:t>
            </a:r>
          </a:p>
          <a:p>
            <a:r>
              <a:rPr lang="en-GB" dirty="0" smtClean="0"/>
              <a:t>Hair and Beauty Management</a:t>
            </a:r>
          </a:p>
          <a:p>
            <a:r>
              <a:rPr lang="en-GB" dirty="0" smtClean="0"/>
              <a:t>Applied Biology</a:t>
            </a:r>
          </a:p>
          <a:p>
            <a:r>
              <a:rPr lang="en-GB" dirty="0" smtClean="0"/>
              <a:t>Applied Chemistry</a:t>
            </a:r>
          </a:p>
          <a:p>
            <a:r>
              <a:rPr lang="en-GB" dirty="0" smtClean="0"/>
              <a:t>Animal Management</a:t>
            </a:r>
          </a:p>
          <a:p>
            <a:r>
              <a:rPr lang="en-GB" dirty="0" smtClean="0"/>
              <a:t>Business</a:t>
            </a:r>
          </a:p>
          <a:p>
            <a:r>
              <a:rPr lang="en-GB" dirty="0" smtClean="0"/>
              <a:t>Accounting</a:t>
            </a:r>
          </a:p>
          <a:p>
            <a:r>
              <a:rPr lang="en-GB" dirty="0" smtClean="0"/>
              <a:t>Marketing</a:t>
            </a:r>
          </a:p>
          <a:p>
            <a:r>
              <a:rPr lang="en-GB" dirty="0" smtClean="0"/>
              <a:t>Fashion Management</a:t>
            </a:r>
          </a:p>
          <a:p>
            <a:r>
              <a:rPr lang="en-GB" dirty="0" smtClean="0"/>
              <a:t>Music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Performing Arts</a:t>
            </a:r>
          </a:p>
          <a:p>
            <a:r>
              <a:rPr lang="en-GB" dirty="0" smtClean="0"/>
              <a:t>Travel and Tourism management</a:t>
            </a:r>
          </a:p>
          <a:p>
            <a:r>
              <a:rPr lang="en-GB" dirty="0" smtClean="0"/>
              <a:t>Event Management</a:t>
            </a:r>
          </a:p>
          <a:p>
            <a:r>
              <a:rPr lang="en-GB" dirty="0" smtClean="0"/>
              <a:t>Graphic Design</a:t>
            </a:r>
          </a:p>
          <a:p>
            <a:r>
              <a:rPr lang="en-GB" dirty="0" smtClean="0"/>
              <a:t>Games Design</a:t>
            </a:r>
          </a:p>
          <a:p>
            <a:r>
              <a:rPr lang="en-GB" dirty="0" smtClean="0"/>
              <a:t>Software Engineering</a:t>
            </a:r>
          </a:p>
          <a:p>
            <a:r>
              <a:rPr lang="en-GB" dirty="0" smtClean="0"/>
              <a:t>Broadcast Journalism</a:t>
            </a:r>
          </a:p>
          <a:p>
            <a:r>
              <a:rPr lang="en-GB" dirty="0" smtClean="0"/>
              <a:t>Moving Image</a:t>
            </a:r>
          </a:p>
          <a:p>
            <a:r>
              <a:rPr lang="en-GB" dirty="0" smtClean="0"/>
              <a:t>Visual effects &amp; animation</a:t>
            </a:r>
          </a:p>
          <a:p>
            <a:r>
              <a:rPr lang="en-GB" dirty="0" smtClean="0"/>
              <a:t>Web development technologies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And More Courses...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Electronic Engineering</a:t>
            </a:r>
          </a:p>
          <a:p>
            <a:r>
              <a:rPr lang="en-GB" dirty="0" smtClean="0"/>
              <a:t>Interactive Design</a:t>
            </a:r>
          </a:p>
          <a:p>
            <a:r>
              <a:rPr lang="en-GB" dirty="0" smtClean="0"/>
              <a:t>Mechanical Engineering</a:t>
            </a:r>
          </a:p>
          <a:p>
            <a:r>
              <a:rPr lang="en-GB" dirty="0" smtClean="0"/>
              <a:t>Architectural Technology with Sustainable Design</a:t>
            </a:r>
          </a:p>
          <a:p>
            <a:r>
              <a:rPr lang="en-GB" dirty="0" smtClean="0"/>
              <a:t>Building Services and Renewable Energies</a:t>
            </a:r>
          </a:p>
          <a:p>
            <a:r>
              <a:rPr lang="en-GB" dirty="0" smtClean="0"/>
              <a:t>Civil Engineering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Property, Planning and Housing</a:t>
            </a:r>
          </a:p>
          <a:p>
            <a:r>
              <a:rPr lang="en-GB" dirty="0" smtClean="0"/>
              <a:t>Sustainable Construction</a:t>
            </a:r>
          </a:p>
          <a:p>
            <a:r>
              <a:rPr lang="en-GB" dirty="0" smtClean="0"/>
              <a:t>Health and Social Care</a:t>
            </a:r>
          </a:p>
          <a:p>
            <a:r>
              <a:rPr lang="en-GB" dirty="0" smtClean="0"/>
              <a:t>Sports (Coaching and Development)</a:t>
            </a:r>
          </a:p>
          <a:p>
            <a:r>
              <a:rPr lang="en-GB" dirty="0" smtClean="0"/>
              <a:t>Sports (Exercise Science)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And More....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Advanced Practice in Work with Children and Families</a:t>
            </a:r>
          </a:p>
          <a:p>
            <a:r>
              <a:rPr lang="en-GB" dirty="0" smtClean="0"/>
              <a:t>Electronic and Electrical Engineering (Robotics)</a:t>
            </a:r>
          </a:p>
          <a:p>
            <a:r>
              <a:rPr lang="en-GB" dirty="0" smtClean="0"/>
              <a:t>Hospitality, Tourism and Events</a:t>
            </a:r>
          </a:p>
          <a:p>
            <a:r>
              <a:rPr lang="en-GB" dirty="0" smtClean="0"/>
              <a:t>Manufacturing Engineering</a:t>
            </a:r>
          </a:p>
          <a:p>
            <a:r>
              <a:rPr lang="en-GB" dirty="0" err="1" smtClean="0"/>
              <a:t>Mechatronic</a:t>
            </a:r>
            <a:r>
              <a:rPr lang="en-GB" dirty="0" smtClean="0"/>
              <a:t> Engineering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Sport and Exercise Science</a:t>
            </a:r>
          </a:p>
          <a:p>
            <a:r>
              <a:rPr lang="en-GB" dirty="0" smtClean="0"/>
              <a:t>Health and Leisure Studies</a:t>
            </a:r>
          </a:p>
          <a:p>
            <a:r>
              <a:rPr lang="en-GB" dirty="0" smtClean="0"/>
              <a:t>Applied and Medical Science</a:t>
            </a:r>
          </a:p>
          <a:p>
            <a:r>
              <a:rPr lang="en-GB" dirty="0" smtClean="0"/>
              <a:t>Leadership and Management</a:t>
            </a:r>
          </a:p>
          <a:p>
            <a:r>
              <a:rPr lang="en-GB" dirty="0" smtClean="0"/>
              <a:t>Computing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Lots of Choice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Music Production</a:t>
            </a:r>
          </a:p>
          <a:p>
            <a:r>
              <a:rPr lang="en-GB" dirty="0" smtClean="0"/>
              <a:t>Photography</a:t>
            </a:r>
          </a:p>
          <a:p>
            <a:r>
              <a:rPr lang="en-GB" dirty="0" smtClean="0"/>
              <a:t>Sports Exercise and Fitness</a:t>
            </a:r>
          </a:p>
          <a:p>
            <a:r>
              <a:rPr lang="en-GB" dirty="0" smtClean="0"/>
              <a:t>Agriculture and Technology</a:t>
            </a:r>
          </a:p>
          <a:p>
            <a:r>
              <a:rPr lang="en-GB" dirty="0" smtClean="0"/>
              <a:t>Equine Management</a:t>
            </a:r>
          </a:p>
          <a:p>
            <a:r>
              <a:rPr lang="en-GB" dirty="0" smtClean="0"/>
              <a:t>Nutrition and Health</a:t>
            </a:r>
          </a:p>
          <a:p>
            <a:r>
              <a:rPr lang="en-GB" dirty="0" smtClean="0"/>
              <a:t>Food Manufacture</a:t>
            </a:r>
          </a:p>
          <a:p>
            <a:r>
              <a:rPr lang="en-GB" dirty="0" smtClean="0"/>
              <a:t>Horticulture</a:t>
            </a:r>
          </a:p>
          <a:p>
            <a:endParaRPr lang="en-GB" dirty="0"/>
          </a:p>
        </p:txBody>
      </p:sp>
      <p:pic>
        <p:nvPicPr>
          <p:cNvPr id="1027" name="Picture 3" descr="C:\Users\1444144\AppData\Local\Microsoft\Windows\Temporary Internet Files\Content.IE5\60NE65N8\choices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434431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Some Validated By ...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Queens</a:t>
            </a:r>
          </a:p>
          <a:p>
            <a:r>
              <a:rPr lang="en-GB" dirty="0" smtClean="0"/>
              <a:t>University of Ulster</a:t>
            </a:r>
          </a:p>
          <a:p>
            <a:r>
              <a:rPr lang="en-GB" dirty="0" err="1" smtClean="0"/>
              <a:t>Stranmillis</a:t>
            </a:r>
            <a:endParaRPr lang="en-GB" dirty="0" smtClean="0"/>
          </a:p>
          <a:p>
            <a:r>
              <a:rPr lang="en-GB" dirty="0" smtClean="0"/>
              <a:t>St Mary’s</a:t>
            </a:r>
          </a:p>
          <a:p>
            <a:endParaRPr lang="en-GB" dirty="0" smtClean="0"/>
          </a:p>
          <a:p>
            <a:r>
              <a:rPr lang="en-GB" dirty="0" smtClean="0"/>
              <a:t>Can allow progression to Professional Associates/ Membership</a:t>
            </a:r>
          </a:p>
        </p:txBody>
      </p:sp>
      <p:pic>
        <p:nvPicPr>
          <p:cNvPr id="1026" name="Picture 2" descr="C:\Users\1444144\AppData\Local\Microsoft\Windows\Temporary Internet Files\Content.IE5\ZQPWUHFR\checklist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16832"/>
            <a:ext cx="3312367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Non UCAS options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Open University</a:t>
            </a:r>
          </a:p>
          <a:p>
            <a:r>
              <a:rPr lang="en-GB" dirty="0" smtClean="0"/>
              <a:t>cao.ie</a:t>
            </a:r>
          </a:p>
          <a:p>
            <a:endParaRPr lang="en-GB" dirty="0" smtClean="0"/>
          </a:p>
          <a:p>
            <a:r>
              <a:rPr lang="en-GB" dirty="0" smtClean="0"/>
              <a:t>eunicas.co.uk</a:t>
            </a:r>
          </a:p>
          <a:p>
            <a:r>
              <a:rPr lang="en-GB" dirty="0" smtClean="0"/>
              <a:t>studyabroad.com</a:t>
            </a:r>
          </a:p>
          <a:p>
            <a:r>
              <a:rPr lang="en-GB" dirty="0" smtClean="0"/>
              <a:t>Degreesahead.co.uk</a:t>
            </a:r>
          </a:p>
          <a:p>
            <a:r>
              <a:rPr lang="en-GB" dirty="0" smtClean="0"/>
              <a:t>Thestudentworld.com</a:t>
            </a:r>
          </a:p>
          <a:p>
            <a:endParaRPr lang="en-GB" dirty="0" smtClean="0"/>
          </a:p>
          <a:p>
            <a:r>
              <a:rPr lang="en-GB" dirty="0" smtClean="0"/>
              <a:t>fullbright.org.uk</a:t>
            </a:r>
          </a:p>
          <a:p>
            <a:r>
              <a:rPr lang="en-GB" dirty="0" smtClean="0"/>
              <a:t>Studyoptions.com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 descr="C:\Users\1444144\AppData\Local\Microsoft\Windows\Temporary Internet Files\Content.IE5\60NE65N8\travel-clipart[1]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2" y="1844824"/>
            <a:ext cx="3571875" cy="3816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Part-time study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Balance work and other commitments</a:t>
            </a:r>
          </a:p>
          <a:p>
            <a:r>
              <a:rPr lang="en-GB" dirty="0" smtClean="0"/>
              <a:t>Study at a pace that suits you</a:t>
            </a:r>
          </a:p>
          <a:p>
            <a:r>
              <a:rPr lang="en-GB" dirty="0" smtClean="0"/>
              <a:t>Earn while you learn</a:t>
            </a:r>
          </a:p>
          <a:p>
            <a:r>
              <a:rPr lang="en-GB" dirty="0" smtClean="0"/>
              <a:t>Build up work experience, which sets you apart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 </a:t>
            </a:r>
            <a:r>
              <a:rPr lang="en-GB" u="sng" dirty="0" smtClean="0"/>
              <a:t>Example</a:t>
            </a:r>
          </a:p>
          <a:p>
            <a:pPr>
              <a:buNone/>
            </a:pPr>
            <a:endParaRPr lang="en-GB" u="sng" dirty="0" smtClean="0"/>
          </a:p>
          <a:p>
            <a:r>
              <a:rPr lang="en-GB" dirty="0" smtClean="0"/>
              <a:t>Ulster = £4995 at present for fee</a:t>
            </a:r>
          </a:p>
          <a:p>
            <a:r>
              <a:rPr lang="en-GB" dirty="0" smtClean="0"/>
              <a:t>Study over 6 yrs fees = £83.25 per month</a:t>
            </a:r>
          </a:p>
          <a:p>
            <a:r>
              <a:rPr lang="en-GB" dirty="0" smtClean="0"/>
              <a:t>Can be taught on campus, or on-line or a bit of both</a:t>
            </a: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School Leaver Programmes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PWC</a:t>
            </a:r>
          </a:p>
          <a:p>
            <a:r>
              <a:rPr lang="en-GB" dirty="0" smtClean="0"/>
              <a:t>Deloitte</a:t>
            </a:r>
          </a:p>
          <a:p>
            <a:r>
              <a:rPr lang="en-GB" dirty="0" smtClean="0"/>
              <a:t>Santander</a:t>
            </a:r>
          </a:p>
          <a:p>
            <a:endParaRPr lang="en-GB" dirty="0" smtClean="0"/>
          </a:p>
          <a:p>
            <a:r>
              <a:rPr lang="en-GB" dirty="0" smtClean="0"/>
              <a:t>EY (Ernst &amp; Young)</a:t>
            </a:r>
          </a:p>
          <a:p>
            <a:r>
              <a:rPr lang="en-GB" dirty="0" smtClean="0"/>
              <a:t>KPMG</a:t>
            </a:r>
          </a:p>
          <a:p>
            <a:endParaRPr lang="en-GB" dirty="0" smtClean="0"/>
          </a:p>
          <a:p>
            <a:r>
              <a:rPr lang="en-GB" dirty="0" smtClean="0"/>
              <a:t>Retail/ Hotel Companies</a:t>
            </a:r>
          </a:p>
          <a:p>
            <a:endParaRPr lang="en-GB" dirty="0"/>
          </a:p>
        </p:txBody>
      </p:sp>
      <p:pic>
        <p:nvPicPr>
          <p:cNvPr id="2050" name="Picture 2" descr="C:\Users\1444144\AppData\Local\Microsoft\Windows\Temporary Internet Files\Content.IE5\5P4EXWGD\work-satisfactio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84784"/>
            <a:ext cx="4038600" cy="3993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Careers Office details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FF0000"/>
                </a:solidFill>
              </a:rPr>
              <a:t>Jillian Gordon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GB" dirty="0" err="1" smtClean="0"/>
              <a:t>Newtownards</a:t>
            </a:r>
            <a:r>
              <a:rPr lang="en-GB" dirty="0" smtClean="0"/>
              <a:t> Careers Office</a:t>
            </a:r>
          </a:p>
          <a:p>
            <a:pPr>
              <a:buNone/>
            </a:pPr>
            <a:r>
              <a:rPr lang="en-GB" dirty="0" smtClean="0"/>
              <a:t>9 Conway Square</a:t>
            </a:r>
          </a:p>
          <a:p>
            <a:pPr>
              <a:buNone/>
            </a:pPr>
            <a:r>
              <a:rPr lang="en-GB" dirty="0" err="1" smtClean="0"/>
              <a:t>Newtownards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BT23 4DA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FF0000"/>
                </a:solidFill>
              </a:rPr>
              <a:t>Alan Cousins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GB" dirty="0" err="1" smtClean="0"/>
              <a:t>Ballynahinch</a:t>
            </a:r>
            <a:r>
              <a:rPr lang="en-GB" dirty="0" smtClean="0"/>
              <a:t> Careers Office</a:t>
            </a:r>
          </a:p>
          <a:p>
            <a:pPr>
              <a:buNone/>
            </a:pPr>
            <a:r>
              <a:rPr lang="en-GB" dirty="0" smtClean="0"/>
              <a:t>Crown Buildings</a:t>
            </a:r>
          </a:p>
          <a:p>
            <a:pPr>
              <a:buNone/>
            </a:pPr>
            <a:r>
              <a:rPr lang="en-GB" dirty="0" smtClean="0"/>
              <a:t>18 </a:t>
            </a:r>
            <a:r>
              <a:rPr lang="en-GB" dirty="0" err="1" smtClean="0"/>
              <a:t>Crossgar</a:t>
            </a:r>
            <a:r>
              <a:rPr lang="en-GB" dirty="0" smtClean="0"/>
              <a:t> Road</a:t>
            </a:r>
          </a:p>
          <a:p>
            <a:pPr>
              <a:buNone/>
            </a:pPr>
            <a:r>
              <a:rPr lang="en-GB" dirty="0" err="1" smtClean="0"/>
              <a:t>Ballynahinch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BT24 8XP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School Leaver Programmes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Career Conventions</a:t>
            </a:r>
          </a:p>
          <a:p>
            <a:endParaRPr lang="en-GB" dirty="0" smtClean="0"/>
          </a:p>
          <a:p>
            <a:r>
              <a:rPr lang="en-GB" dirty="0" smtClean="0"/>
              <a:t>Insight Days</a:t>
            </a:r>
          </a:p>
          <a:p>
            <a:r>
              <a:rPr lang="en-GB" dirty="0" smtClean="0"/>
              <a:t>Might be assessment tests</a:t>
            </a:r>
          </a:p>
          <a:p>
            <a:r>
              <a:rPr lang="en-GB" dirty="0" smtClean="0"/>
              <a:t>Grades 280 plus</a:t>
            </a:r>
          </a:p>
          <a:p>
            <a:r>
              <a:rPr lang="en-GB" dirty="0" smtClean="0"/>
              <a:t>A levels in one sitting</a:t>
            </a:r>
          </a:p>
          <a:p>
            <a:endParaRPr lang="en-GB" dirty="0" smtClean="0"/>
          </a:p>
          <a:p>
            <a:r>
              <a:rPr lang="en-GB" dirty="0" smtClean="0"/>
              <a:t>School </a:t>
            </a:r>
            <a:r>
              <a:rPr lang="en-GB" dirty="0" err="1" smtClean="0"/>
              <a:t>facebook</a:t>
            </a:r>
            <a:r>
              <a:rPr lang="en-GB" dirty="0" smtClean="0"/>
              <a:t>, </a:t>
            </a:r>
            <a:r>
              <a:rPr lang="en-GB" dirty="0" err="1" smtClean="0"/>
              <a:t>noticeboards</a:t>
            </a:r>
            <a:r>
              <a:rPr lang="en-GB" dirty="0" smtClean="0"/>
              <a:t> etc</a:t>
            </a:r>
            <a:endParaRPr lang="en-GB" dirty="0"/>
          </a:p>
        </p:txBody>
      </p:sp>
      <p:pic>
        <p:nvPicPr>
          <p:cNvPr id="3077" name="Picture 5" descr="C:\Users\1444144\AppData\Local\Microsoft\Windows\Temporary Internet Files\Content.IE5\60NE65N8\tweetallen-computer-alleen-boy_computer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1772816"/>
            <a:ext cx="3333750" cy="3816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Higher Apprenticeships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Finance Services</a:t>
            </a:r>
          </a:p>
          <a:p>
            <a:r>
              <a:rPr lang="en-GB" dirty="0" smtClean="0"/>
              <a:t>Life &amp; Industrial Science </a:t>
            </a:r>
          </a:p>
          <a:p>
            <a:r>
              <a:rPr lang="en-GB" dirty="0" smtClean="0"/>
              <a:t>Engineering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Hospitality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IT/Computing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Creative industries....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Mix of Work and FE College</a:t>
            </a:r>
          </a:p>
          <a:p>
            <a:r>
              <a:rPr lang="en-GB" dirty="0" smtClean="0"/>
              <a:t>Study towards Foundation Degree </a:t>
            </a:r>
            <a:r>
              <a:rPr lang="en-GB" dirty="0" err="1" smtClean="0"/>
              <a:t>quals</a:t>
            </a:r>
            <a:r>
              <a:rPr lang="en-GB" dirty="0" smtClean="0"/>
              <a:t> or Equivalent L5</a:t>
            </a:r>
          </a:p>
          <a:p>
            <a:r>
              <a:rPr lang="en-GB" dirty="0" smtClean="0"/>
              <a:t>A levels grades vary, but 280 (PWC)</a:t>
            </a:r>
          </a:p>
          <a:p>
            <a:endParaRPr lang="en-GB" dirty="0" smtClean="0"/>
          </a:p>
          <a:p>
            <a:r>
              <a:rPr lang="en-GB" u="sng" dirty="0" smtClean="0"/>
              <a:t>Caution though, changes coming down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" name="Picture 5" descr="j02055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9120"/>
            <a:ext cx="1776412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j03052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509120"/>
            <a:ext cx="11382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Apprenticeships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Mix of work and college or Training Organisation</a:t>
            </a:r>
          </a:p>
          <a:p>
            <a:endParaRPr lang="en-GB" dirty="0" smtClean="0"/>
          </a:p>
          <a:p>
            <a:r>
              <a:rPr lang="en-GB" dirty="0" smtClean="0"/>
              <a:t>Peter Mark</a:t>
            </a:r>
          </a:p>
          <a:p>
            <a:r>
              <a:rPr lang="en-GB" dirty="0" err="1" smtClean="0"/>
              <a:t>Riverpark</a:t>
            </a:r>
            <a:r>
              <a:rPr lang="en-GB" dirty="0" smtClean="0"/>
              <a:t> Training</a:t>
            </a:r>
          </a:p>
          <a:p>
            <a:r>
              <a:rPr lang="en-GB" dirty="0" smtClean="0"/>
              <a:t>Engineering Training council</a:t>
            </a:r>
          </a:p>
          <a:p>
            <a:r>
              <a:rPr lang="en-GB" dirty="0" smtClean="0"/>
              <a:t>Transport Training</a:t>
            </a:r>
          </a:p>
          <a:p>
            <a:r>
              <a:rPr lang="en-GB" dirty="0" smtClean="0"/>
              <a:t>Bombardier</a:t>
            </a:r>
          </a:p>
          <a:p>
            <a:r>
              <a:rPr lang="en-GB" dirty="0" smtClean="0"/>
              <a:t>BT Customer Services</a:t>
            </a:r>
          </a:p>
          <a:p>
            <a:r>
              <a:rPr lang="en-GB" dirty="0" smtClean="0"/>
              <a:t>NIE</a:t>
            </a:r>
          </a:p>
          <a:p>
            <a:r>
              <a:rPr lang="en-GB" dirty="0" err="1" smtClean="0"/>
              <a:t>Translink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u="sng" dirty="0" smtClean="0"/>
              <a:t>Changes coming</a:t>
            </a:r>
          </a:p>
          <a:p>
            <a:endParaRPr lang="en-GB" dirty="0"/>
          </a:p>
        </p:txBody>
      </p:sp>
      <p:pic>
        <p:nvPicPr>
          <p:cNvPr id="4098" name="Picture 2" descr="C:\Users\1444144\AppData\Local\Microsoft\Windows\Temporary Internet Files\Content.IE5\PSRDJ61R\workinggroup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00808"/>
            <a:ext cx="3600400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Traineeship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Mix of college (T/0) and work experience</a:t>
            </a:r>
          </a:p>
          <a:p>
            <a:r>
              <a:rPr lang="en-GB" dirty="0" smtClean="0"/>
              <a:t>Training Allowance</a:t>
            </a:r>
          </a:p>
          <a:p>
            <a:r>
              <a:rPr lang="en-GB" dirty="0" smtClean="0"/>
              <a:t>Help with travel costs</a:t>
            </a:r>
          </a:p>
          <a:p>
            <a:endParaRPr lang="en-GB" dirty="0" smtClean="0"/>
          </a:p>
          <a:p>
            <a:r>
              <a:rPr lang="en-GB" dirty="0" smtClean="0"/>
              <a:t>16 - 24 year olds </a:t>
            </a:r>
          </a:p>
          <a:p>
            <a:endParaRPr lang="en-GB" dirty="0" smtClean="0"/>
          </a:p>
          <a:p>
            <a:r>
              <a:rPr lang="en-GB" dirty="0" smtClean="0"/>
              <a:t>As it stands at present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Again changes coming...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Example of occupational</a:t>
            </a:r>
          </a:p>
          <a:p>
            <a:pPr>
              <a:buNone/>
            </a:pPr>
            <a:r>
              <a:rPr lang="en-GB" dirty="0" smtClean="0"/>
              <a:t>areas.....</a:t>
            </a:r>
          </a:p>
          <a:p>
            <a:r>
              <a:rPr lang="en-GB" dirty="0" smtClean="0"/>
              <a:t>Catering-Construction</a:t>
            </a:r>
          </a:p>
          <a:p>
            <a:r>
              <a:rPr lang="en-GB" dirty="0" smtClean="0"/>
              <a:t>Hairdressing- Retail</a:t>
            </a:r>
          </a:p>
          <a:p>
            <a:r>
              <a:rPr lang="en-GB" dirty="0" smtClean="0"/>
              <a:t>Admin-Engineering</a:t>
            </a:r>
          </a:p>
          <a:p>
            <a:r>
              <a:rPr lang="en-GB" dirty="0" smtClean="0"/>
              <a:t>Plumbing-Horticulture</a:t>
            </a:r>
          </a:p>
          <a:p>
            <a:r>
              <a:rPr lang="en-GB" dirty="0" smtClean="0"/>
              <a:t>ETC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Year Out – Why?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You’re just not sure about University</a:t>
            </a:r>
          </a:p>
          <a:p>
            <a:r>
              <a:rPr lang="en-GB" dirty="0" smtClean="0"/>
              <a:t>You want/ need related work experience before your course</a:t>
            </a:r>
          </a:p>
          <a:p>
            <a:r>
              <a:rPr lang="en-GB" dirty="0" smtClean="0"/>
              <a:t>Do something you have always wanted to do</a:t>
            </a:r>
          </a:p>
          <a:p>
            <a:r>
              <a:rPr lang="en-GB" dirty="0" smtClean="0"/>
              <a:t>Build a CV</a:t>
            </a:r>
          </a:p>
          <a:p>
            <a:r>
              <a:rPr lang="en-GB" dirty="0" smtClean="0"/>
              <a:t>Consider longer term goals</a:t>
            </a:r>
          </a:p>
          <a:p>
            <a:r>
              <a:rPr lang="en-GB" dirty="0" smtClean="0"/>
              <a:t>Enrich your life</a:t>
            </a:r>
          </a:p>
          <a:p>
            <a:endParaRPr lang="en-GB" dirty="0"/>
          </a:p>
        </p:txBody>
      </p:sp>
      <p:pic>
        <p:nvPicPr>
          <p:cNvPr id="1026" name="Picture 2" descr="C:\Users\1444144\AppData\Local\Microsoft\Windows\Temporary Internet Files\Content.IE5\5P4EXWGD\passe-compose-ou-imparfait-grammaire-bdf-19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4824"/>
            <a:ext cx="403860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Year out – Why?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Exciting</a:t>
            </a:r>
          </a:p>
          <a:p>
            <a:r>
              <a:rPr lang="en-GB" dirty="0" smtClean="0"/>
              <a:t>Challenging</a:t>
            </a:r>
          </a:p>
          <a:p>
            <a:r>
              <a:rPr lang="en-GB" dirty="0" smtClean="0"/>
              <a:t>Valuable</a:t>
            </a:r>
          </a:p>
          <a:p>
            <a:r>
              <a:rPr lang="en-GB" dirty="0" smtClean="0"/>
              <a:t>Fun</a:t>
            </a:r>
          </a:p>
          <a:p>
            <a:r>
              <a:rPr lang="en-GB" dirty="0" smtClean="0"/>
              <a:t>Achievement</a:t>
            </a:r>
          </a:p>
          <a:p>
            <a:r>
              <a:rPr lang="en-GB" dirty="0" smtClean="0"/>
              <a:t>New environment</a:t>
            </a:r>
          </a:p>
          <a:p>
            <a:r>
              <a:rPr lang="en-GB" dirty="0" smtClean="0"/>
              <a:t>Deal with unexpected</a:t>
            </a:r>
          </a:p>
          <a:p>
            <a:r>
              <a:rPr lang="en-GB" dirty="0" smtClean="0"/>
              <a:t>At home</a:t>
            </a:r>
          </a:p>
          <a:p>
            <a:r>
              <a:rPr lang="en-GB" dirty="0" smtClean="0"/>
              <a:t>Or abroad</a:t>
            </a:r>
            <a:endParaRPr lang="en-GB" dirty="0"/>
          </a:p>
        </p:txBody>
      </p:sp>
      <p:pic>
        <p:nvPicPr>
          <p:cNvPr id="2050" name="Picture 2" descr="C:\Users\1444144\AppData\Local\Microsoft\Windows\Temporary Internet Files\Content.IE5\5P4EXWGD\excited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1958181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Year out – What ?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Improve on or learn new skills on a course</a:t>
            </a:r>
          </a:p>
          <a:p>
            <a:r>
              <a:rPr lang="en-GB" dirty="0" smtClean="0"/>
              <a:t>Live abroad on cultural exchange</a:t>
            </a:r>
          </a:p>
          <a:p>
            <a:r>
              <a:rPr lang="en-GB" dirty="0" smtClean="0"/>
              <a:t>Participate in a structured programme, e.g. gapyear.com</a:t>
            </a:r>
          </a:p>
          <a:p>
            <a:r>
              <a:rPr lang="en-GB" dirty="0" smtClean="0"/>
              <a:t>Volunteer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Tailor the year out to your goals!!</a:t>
            </a:r>
          </a:p>
        </p:txBody>
      </p:sp>
      <p:pic>
        <p:nvPicPr>
          <p:cNvPr id="3074" name="Picture 2" descr="C:\Users\1444144\AppData\Local\Microsoft\Windows\Temporary Internet Files\Content.IE5\60NE65N8\3D-Women-Question-02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Year out – Great opportunities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But....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Check with university</a:t>
            </a:r>
          </a:p>
          <a:p>
            <a:r>
              <a:rPr lang="en-GB" dirty="0" smtClean="0"/>
              <a:t>Start research early</a:t>
            </a:r>
          </a:p>
          <a:p>
            <a:r>
              <a:rPr lang="en-GB" dirty="0" smtClean="0"/>
              <a:t>What do you want to achieve?</a:t>
            </a:r>
          </a:p>
          <a:p>
            <a:r>
              <a:rPr lang="en-GB" dirty="0" smtClean="0"/>
              <a:t>Contact organisations</a:t>
            </a:r>
          </a:p>
          <a:p>
            <a:r>
              <a:rPr lang="en-GB" dirty="0" smtClean="0"/>
              <a:t>Apply</a:t>
            </a:r>
          </a:p>
          <a:p>
            <a:r>
              <a:rPr lang="en-GB" dirty="0" smtClean="0"/>
              <a:t>Continue research</a:t>
            </a:r>
            <a:endParaRPr lang="en-GB" dirty="0"/>
          </a:p>
        </p:txBody>
      </p:sp>
      <p:pic>
        <p:nvPicPr>
          <p:cNvPr id="4106" name="Picture 10" descr="C:\Users\1444144\AppData\Local\Microsoft\Windows\Temporary Internet Files\Content.IE5\5P4EXWGD\apply1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2986" y="1916832"/>
            <a:ext cx="3029028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Further Education College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End Yr13 or Yr14</a:t>
            </a:r>
          </a:p>
          <a:p>
            <a:endParaRPr lang="en-GB" dirty="0" smtClean="0"/>
          </a:p>
          <a:p>
            <a:r>
              <a:rPr lang="en-GB" dirty="0" smtClean="0"/>
              <a:t>A Level  - Fast track (BMC)</a:t>
            </a:r>
          </a:p>
          <a:p>
            <a:r>
              <a:rPr lang="en-GB" dirty="0" smtClean="0"/>
              <a:t>Vocational qualifications </a:t>
            </a:r>
          </a:p>
          <a:p>
            <a:r>
              <a:rPr lang="en-GB" dirty="0" smtClean="0"/>
              <a:t>Summer courses – e.g. Essential Skills</a:t>
            </a:r>
          </a:p>
          <a:p>
            <a:endParaRPr lang="en-GB" dirty="0" smtClean="0"/>
          </a:p>
          <a:p>
            <a:r>
              <a:rPr lang="en-GB" dirty="0" smtClean="0"/>
              <a:t>Research</a:t>
            </a:r>
          </a:p>
          <a:p>
            <a:r>
              <a:rPr lang="en-GB" dirty="0" smtClean="0"/>
              <a:t>Apply Jan/Feb</a:t>
            </a:r>
          </a:p>
          <a:p>
            <a:endParaRPr lang="en-GB" dirty="0"/>
          </a:p>
        </p:txBody>
      </p:sp>
      <p:pic>
        <p:nvPicPr>
          <p:cNvPr id="6151" name="Picture 7" descr="C:\Users\1444144\AppData\Local\Microsoft\Windows\Temporary Internet Files\Content.IE5\60NE65N8\teacherreading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88840"/>
            <a:ext cx="2664295" cy="3600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u="sng" dirty="0" smtClean="0">
                <a:solidFill>
                  <a:srgbClr val="FF0000"/>
                </a:solidFill>
              </a:rPr>
              <a:t>Employment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GB" sz="2000" dirty="0" smtClean="0"/>
              <a:t>Administrative posts with health trusts, solicitors, doctors offices</a:t>
            </a:r>
          </a:p>
          <a:p>
            <a:pPr eaLnBrk="1" hangingPunct="1">
              <a:defRPr/>
            </a:pPr>
            <a:r>
              <a:rPr lang="en-GB" sz="2000" dirty="0" smtClean="0"/>
              <a:t>Retail</a:t>
            </a:r>
          </a:p>
          <a:p>
            <a:pPr eaLnBrk="1" hangingPunct="1">
              <a:defRPr/>
            </a:pPr>
            <a:r>
              <a:rPr lang="en-GB" sz="2000" dirty="0" smtClean="0"/>
              <a:t>Armed forces</a:t>
            </a:r>
          </a:p>
          <a:p>
            <a:pPr eaLnBrk="1" hangingPunct="1">
              <a:defRPr/>
            </a:pPr>
            <a:r>
              <a:rPr lang="en-GB" sz="2000" dirty="0" smtClean="0"/>
              <a:t>Call centre</a:t>
            </a:r>
          </a:p>
          <a:p>
            <a:pPr eaLnBrk="1" hangingPunct="1">
              <a:defRPr/>
            </a:pPr>
            <a:r>
              <a:rPr lang="en-GB" sz="2000" dirty="0" smtClean="0"/>
              <a:t>Hospitality</a:t>
            </a:r>
          </a:p>
          <a:p>
            <a:pPr eaLnBrk="1" hangingPunct="1">
              <a:defRPr/>
            </a:pPr>
            <a:r>
              <a:rPr lang="en-GB" sz="2000" dirty="0" smtClean="0"/>
              <a:t>See www.nidirect.gov.uk – Looking for work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z="2800" dirty="0" smtClean="0"/>
          </a:p>
          <a:p>
            <a:pPr eaLnBrk="1" hangingPunct="1">
              <a:defRPr/>
            </a:pPr>
            <a:endParaRPr lang="en-GB" sz="2800" dirty="0" smtClean="0"/>
          </a:p>
        </p:txBody>
      </p:sp>
      <p:pic>
        <p:nvPicPr>
          <p:cNvPr id="44036" name="Picture 6" descr="MC90033401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4652963"/>
            <a:ext cx="1230313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7" descr="MC90033406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204864"/>
            <a:ext cx="1592262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9" descr="MC900212075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869160"/>
            <a:ext cx="20891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0" descr="MC90033401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0"/>
            <a:ext cx="131762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11" descr="MC900060197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5663" y="4724400"/>
            <a:ext cx="1938337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u="sng" dirty="0" smtClean="0">
                <a:solidFill>
                  <a:srgbClr val="FF0000"/>
                </a:solidFill>
              </a:rPr>
              <a:t>Aim of Today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dirty="0" smtClean="0"/>
              <a:t>Explore labour market information</a:t>
            </a:r>
          </a:p>
          <a:p>
            <a:pPr eaLnBrk="1" hangingPunct="1">
              <a:defRPr/>
            </a:pPr>
            <a:r>
              <a:rPr lang="en-GB" dirty="0" smtClean="0"/>
              <a:t>Consider some options available at the end of year 14: - Further/Higher Education, Employment, Employment and Part-time study, setting up your own business, Apprenticeships, Gap Year </a:t>
            </a:r>
          </a:p>
          <a:p>
            <a:pPr eaLnBrk="1" hangingPunct="1">
              <a:defRPr/>
            </a:pPr>
            <a:r>
              <a:rPr lang="en-GB" dirty="0" smtClean="0"/>
              <a:t>Maybe you are planning to go to university but want to look at the alternatives, or back up plans</a:t>
            </a:r>
          </a:p>
        </p:txBody>
      </p:sp>
      <p:pic>
        <p:nvPicPr>
          <p:cNvPr id="11268" name="Picture 7" descr="MC90036387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88913"/>
            <a:ext cx="200342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Job-searching...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Jobcentre online</a:t>
            </a:r>
          </a:p>
          <a:p>
            <a:r>
              <a:rPr lang="en-GB" dirty="0" smtClean="0"/>
              <a:t>Websites such as </a:t>
            </a:r>
            <a:r>
              <a:rPr lang="en-GB" dirty="0" err="1" smtClean="0"/>
              <a:t>NIJobs</a:t>
            </a:r>
            <a:endParaRPr lang="en-GB" dirty="0" smtClean="0"/>
          </a:p>
          <a:p>
            <a:r>
              <a:rPr lang="en-GB" dirty="0" smtClean="0"/>
              <a:t>Newspapers</a:t>
            </a:r>
          </a:p>
          <a:p>
            <a:r>
              <a:rPr lang="en-GB" dirty="0" smtClean="0"/>
              <a:t>Develop your p/t job</a:t>
            </a:r>
          </a:p>
          <a:p>
            <a:r>
              <a:rPr lang="en-GB" dirty="0" smtClean="0"/>
              <a:t>Employment agencies</a:t>
            </a:r>
          </a:p>
          <a:p>
            <a:r>
              <a:rPr lang="en-GB" dirty="0" smtClean="0"/>
              <a:t>Networking</a:t>
            </a:r>
          </a:p>
          <a:p>
            <a:endParaRPr lang="en-GB" dirty="0" smtClean="0"/>
          </a:p>
          <a:p>
            <a:r>
              <a:rPr lang="en-GB" dirty="0" smtClean="0"/>
              <a:t>CV – Careers Service</a:t>
            </a:r>
          </a:p>
          <a:p>
            <a:r>
              <a:rPr lang="en-GB" dirty="0" smtClean="0"/>
              <a:t>MAPS – personal style report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5123" name="Picture 3" descr="C:\Users\1444144\AppData\Local\Microsoft\Windows\Temporary Internet Files\Content.IE5\PSRDJ61R\buscar-trabajo.jpg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1772816"/>
            <a:ext cx="304800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For the Entrepreneur 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Start your own business</a:t>
            </a:r>
          </a:p>
          <a:p>
            <a:endParaRPr lang="en-GB" dirty="0" smtClean="0"/>
          </a:p>
          <a:p>
            <a:r>
              <a:rPr lang="en-GB" dirty="0" smtClean="0"/>
              <a:t>Princes Trust</a:t>
            </a:r>
          </a:p>
          <a:p>
            <a:endParaRPr lang="en-GB" dirty="0" smtClean="0"/>
          </a:p>
          <a:p>
            <a:r>
              <a:rPr lang="en-GB" dirty="0" smtClean="0"/>
              <a:t>Enterprise programme</a:t>
            </a:r>
          </a:p>
          <a:p>
            <a:endParaRPr lang="en-GB" dirty="0"/>
          </a:p>
        </p:txBody>
      </p:sp>
      <p:pic>
        <p:nvPicPr>
          <p:cNvPr id="1028" name="Picture 4" descr="C:\Users\1444144\AppData\Local\Microsoft\Windows\Temporary Internet Files\Content.IE5\ZQPWUHFR\Badge_of_the_Prince_of_Wales.svg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218" y="1600200"/>
            <a:ext cx="402056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Support with: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Business Plan</a:t>
            </a:r>
          </a:p>
          <a:p>
            <a:endParaRPr lang="en-GB" dirty="0" smtClean="0"/>
          </a:p>
          <a:p>
            <a:r>
              <a:rPr lang="en-GB" dirty="0" smtClean="0"/>
              <a:t>Training</a:t>
            </a:r>
          </a:p>
          <a:p>
            <a:endParaRPr lang="en-GB" dirty="0" smtClean="0"/>
          </a:p>
          <a:p>
            <a:r>
              <a:rPr lang="en-GB" dirty="0" smtClean="0"/>
              <a:t>Funding</a:t>
            </a:r>
          </a:p>
          <a:p>
            <a:endParaRPr lang="en-GB" dirty="0" smtClean="0"/>
          </a:p>
          <a:p>
            <a:r>
              <a:rPr lang="en-GB" dirty="0" smtClean="0"/>
              <a:t>Networking</a:t>
            </a:r>
          </a:p>
          <a:p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  <p:pic>
        <p:nvPicPr>
          <p:cNvPr id="2056" name="Picture 8" descr="C:\Users\1444144\AppData\Local\Microsoft\Windows\Temporary Internet Files\Content.IE5\5P4EXWGD\iStock_000016768581_ExtraSmall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39850"/>
            <a:ext cx="4038600" cy="3046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You need to be: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Aged 18 – 30</a:t>
            </a:r>
          </a:p>
          <a:p>
            <a:r>
              <a:rPr lang="en-GB" dirty="0" smtClean="0"/>
              <a:t>Living NI (or E/S/W)</a:t>
            </a:r>
          </a:p>
          <a:p>
            <a:r>
              <a:rPr lang="en-GB" dirty="0" smtClean="0"/>
              <a:t>Unemployed or</a:t>
            </a:r>
          </a:p>
          <a:p>
            <a:pPr>
              <a:buNone/>
            </a:pPr>
            <a:r>
              <a:rPr lang="en-GB" dirty="0" smtClean="0"/>
              <a:t>	Working less than 16 hr</a:t>
            </a:r>
          </a:p>
          <a:p>
            <a:r>
              <a:rPr lang="en-GB" dirty="0" smtClean="0"/>
              <a:t>Have an idea</a:t>
            </a:r>
          </a:p>
          <a:p>
            <a:endParaRPr lang="en-GB" dirty="0" smtClean="0"/>
          </a:p>
          <a:p>
            <a:r>
              <a:rPr lang="en-GB" b="1" u="sng" dirty="0" smtClean="0"/>
              <a:t>princes-trust.org.uk</a:t>
            </a:r>
            <a:endParaRPr lang="en-GB" b="1" u="sng" dirty="0"/>
          </a:p>
        </p:txBody>
      </p:sp>
      <p:pic>
        <p:nvPicPr>
          <p:cNvPr id="3076" name="Picture 4" descr="C:\Users\1444144\AppData\Local\Microsoft\Windows\Temporary Internet Files\Content.IE5\60NE65N8\ideasBulb[1]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2" y="2310606"/>
            <a:ext cx="3114675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Careers Service – how we can help...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dirty="0" smtClean="0"/>
              <a:t>One-to-one interviews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Help with creating a CV 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Job applications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Interview techniques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Resources on Careers Service website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Digital hub – chat to a careers adviser online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25453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9"/>
            <a:ext cx="8352928" cy="590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Useful websites for your research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>
              <a:hlinkClick r:id="rId2"/>
            </a:endParaRPr>
          </a:p>
          <a:p>
            <a:r>
              <a:rPr lang="en-GB" sz="2800" dirty="0" smtClean="0">
                <a:hlinkClick r:id="rId2"/>
              </a:rPr>
              <a:t>www.notgoingtouni.co.uk</a:t>
            </a:r>
            <a:endParaRPr lang="en-GB" sz="2800" dirty="0" smtClean="0"/>
          </a:p>
          <a:p>
            <a:r>
              <a:rPr lang="en-GB" sz="2800" dirty="0" smtClean="0">
                <a:hlinkClick r:id="rId3"/>
              </a:rPr>
              <a:t>www.allaboutschoolleavers.co.uk</a:t>
            </a:r>
            <a:endParaRPr lang="en-GB" sz="2800" dirty="0" smtClean="0"/>
          </a:p>
          <a:p>
            <a:r>
              <a:rPr lang="en-GB" sz="2800" dirty="0" smtClean="0">
                <a:hlinkClick r:id="rId4"/>
              </a:rPr>
              <a:t>www.unisnotforme.com</a:t>
            </a:r>
            <a:endParaRPr lang="en-GB" sz="2800" dirty="0" smtClean="0"/>
          </a:p>
          <a:p>
            <a:r>
              <a:rPr lang="en-GB" sz="2800" dirty="0" smtClean="0">
                <a:hlinkClick r:id="rId5"/>
              </a:rPr>
              <a:t>www.ucas.com/undergraduate/getting-started/alternatives-higher-education</a:t>
            </a:r>
            <a:endParaRPr lang="en-GB" sz="2800" dirty="0" smtClean="0"/>
          </a:p>
          <a:p>
            <a:r>
              <a:rPr lang="en-GB" sz="2800" dirty="0" smtClean="0">
                <a:hlinkClick r:id="rId6"/>
              </a:rPr>
              <a:t>https://www.delni.gov.uk/publications/ni-skills-barometer</a:t>
            </a:r>
            <a:endParaRPr lang="en-GB" sz="28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Summary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Foundation Degree</a:t>
            </a:r>
          </a:p>
          <a:p>
            <a:r>
              <a:rPr lang="en-GB" dirty="0" smtClean="0"/>
              <a:t>Higher National Diploma</a:t>
            </a:r>
          </a:p>
          <a:p>
            <a:r>
              <a:rPr lang="en-GB" dirty="0" smtClean="0"/>
              <a:t>O.U.</a:t>
            </a:r>
          </a:p>
          <a:p>
            <a:r>
              <a:rPr lang="en-GB" dirty="0" smtClean="0"/>
              <a:t>Study abroad</a:t>
            </a:r>
          </a:p>
          <a:p>
            <a:r>
              <a:rPr lang="en-GB" dirty="0" smtClean="0"/>
              <a:t>School Leavers programmes</a:t>
            </a:r>
          </a:p>
          <a:p>
            <a:r>
              <a:rPr lang="en-GB" dirty="0" smtClean="0"/>
              <a:t>Higher Apprenticeships</a:t>
            </a:r>
          </a:p>
          <a:p>
            <a:r>
              <a:rPr lang="en-GB" dirty="0" smtClean="0"/>
              <a:t>Training</a:t>
            </a:r>
          </a:p>
          <a:p>
            <a:r>
              <a:rPr lang="en-GB" dirty="0" smtClean="0"/>
              <a:t>Year out</a:t>
            </a:r>
          </a:p>
          <a:p>
            <a:r>
              <a:rPr lang="en-GB" dirty="0" smtClean="0"/>
              <a:t>Further Education</a:t>
            </a:r>
          </a:p>
          <a:p>
            <a:r>
              <a:rPr lang="en-GB" dirty="0" smtClean="0"/>
              <a:t>Jobs</a:t>
            </a:r>
          </a:p>
          <a:p>
            <a:r>
              <a:rPr lang="en-GB" dirty="0" smtClean="0"/>
              <a:t>Own Business</a:t>
            </a:r>
            <a:endParaRPr lang="en-GB" dirty="0"/>
          </a:p>
        </p:txBody>
      </p:sp>
      <p:pic>
        <p:nvPicPr>
          <p:cNvPr id="1026" name="Picture 2" descr="C:\Users\1444144\AppData\Local\Microsoft\Windows\Temporary Internet Files\Content.IE5\ZQPWUHFR\summary-objectives[1]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44533"/>
            <a:ext cx="4038600" cy="3437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finally......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Whatever route you are taking</a:t>
            </a:r>
          </a:p>
          <a:p>
            <a:endParaRPr lang="en-GB" dirty="0" smtClean="0"/>
          </a:p>
          <a:p>
            <a:r>
              <a:rPr lang="en-GB" dirty="0" smtClean="0"/>
              <a:t>Research</a:t>
            </a:r>
          </a:p>
          <a:p>
            <a:r>
              <a:rPr lang="en-GB" dirty="0" smtClean="0"/>
              <a:t>Research</a:t>
            </a:r>
          </a:p>
          <a:p>
            <a:r>
              <a:rPr lang="en-GB" dirty="0" smtClean="0"/>
              <a:t>Research</a:t>
            </a:r>
          </a:p>
          <a:p>
            <a:endParaRPr lang="en-GB" dirty="0" smtClean="0"/>
          </a:p>
          <a:p>
            <a:r>
              <a:rPr lang="en-GB" dirty="0" smtClean="0"/>
              <a:t>Have a good year</a:t>
            </a:r>
            <a:endParaRPr lang="en-GB" dirty="0"/>
          </a:p>
        </p:txBody>
      </p:sp>
      <p:pic>
        <p:nvPicPr>
          <p:cNvPr id="2050" name="Picture 2" descr="C:\Users\1444144\AppData\Local\Microsoft\Windows\Temporary Internet Files\Content.IE5\60NE65N8\thank-you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69075"/>
            <a:ext cx="4038600" cy="3188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b="1" u="sng" dirty="0" smtClean="0">
                <a:solidFill>
                  <a:srgbClr val="FF0000"/>
                </a:solidFill>
              </a:rPr>
              <a:t>Matching the skills of tomorrow to the youth of today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 smtClean="0"/>
              <a:t>Future skills provision is complex -  hard to predict!</a:t>
            </a:r>
          </a:p>
          <a:p>
            <a:pPr>
              <a:defRPr/>
            </a:pPr>
            <a:r>
              <a:rPr lang="en-GB" sz="2400" dirty="0" smtClean="0"/>
              <a:t>Many skills are cross-</a:t>
            </a:r>
            <a:r>
              <a:rPr lang="en-GB" sz="2400" dirty="0" err="1" smtClean="0"/>
              <a:t>sectoral</a:t>
            </a:r>
            <a:r>
              <a:rPr lang="en-GB" sz="2400" dirty="0" smtClean="0"/>
              <a:t> (languages, business, sales and marketing, management &amp; leadership)</a:t>
            </a:r>
          </a:p>
          <a:p>
            <a:pPr>
              <a:defRPr/>
            </a:pPr>
            <a:r>
              <a:rPr lang="en-GB" sz="2400" dirty="0" smtClean="0"/>
              <a:t>Individual sectors have both generic and specific requirements (health sector needs more than just doctors)</a:t>
            </a:r>
          </a:p>
          <a:p>
            <a:pPr>
              <a:defRPr/>
            </a:pPr>
            <a:r>
              <a:rPr lang="en-GB" sz="2400" dirty="0" smtClean="0"/>
              <a:t>The workforce of tomorrow will need to be adaptable and offer a diversity of skills</a:t>
            </a:r>
          </a:p>
          <a:p>
            <a:pPr>
              <a:defRPr/>
            </a:pPr>
            <a:r>
              <a:rPr lang="en-GB" sz="2400" dirty="0" smtClean="0"/>
              <a:t>Young people need to make well informed career choices but personal interest and ability is still very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931150" cy="725487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solidFill>
                  <a:srgbClr val="7030A0"/>
                </a:solidFill>
              </a:rPr>
              <a:t>Skills in demand in NI</a:t>
            </a:r>
          </a:p>
        </p:txBody>
      </p:sp>
      <p:sp>
        <p:nvSpPr>
          <p:cNvPr id="4" name="Oval 3"/>
          <p:cNvSpPr/>
          <p:nvPr/>
        </p:nvSpPr>
        <p:spPr>
          <a:xfrm>
            <a:off x="3059113" y="3357563"/>
            <a:ext cx="259238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Future job opportunities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076825" y="4292600"/>
            <a:ext cx="1582738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779838" y="4365625"/>
            <a:ext cx="504825" cy="719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195736" y="3789040"/>
            <a:ext cx="1081088" cy="144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979712" y="1844824"/>
            <a:ext cx="1152427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059832" y="1772816"/>
            <a:ext cx="648071" cy="1512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339752" y="1124744"/>
            <a:ext cx="1366837" cy="5048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ICT</a:t>
            </a:r>
          </a:p>
        </p:txBody>
      </p:sp>
      <p:sp>
        <p:nvSpPr>
          <p:cNvPr id="22" name="Oval 21"/>
          <p:cNvSpPr/>
          <p:nvPr/>
        </p:nvSpPr>
        <p:spPr>
          <a:xfrm>
            <a:off x="5364088" y="1124744"/>
            <a:ext cx="1584325" cy="5032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Agri food sector</a:t>
            </a:r>
          </a:p>
        </p:txBody>
      </p:sp>
      <p:sp>
        <p:nvSpPr>
          <p:cNvPr id="23" name="Oval 22"/>
          <p:cNvSpPr/>
          <p:nvPr/>
        </p:nvSpPr>
        <p:spPr>
          <a:xfrm>
            <a:off x="7092280" y="1628800"/>
            <a:ext cx="1511300" cy="1008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Business and financial services</a:t>
            </a:r>
          </a:p>
        </p:txBody>
      </p:sp>
      <p:sp>
        <p:nvSpPr>
          <p:cNvPr id="24" name="Oval 23"/>
          <p:cNvSpPr/>
          <p:nvPr/>
        </p:nvSpPr>
        <p:spPr>
          <a:xfrm>
            <a:off x="6767512" y="4293096"/>
            <a:ext cx="2376488" cy="914400"/>
          </a:xfrm>
          <a:prstGeom prst="ellipse">
            <a:avLst/>
          </a:prstGeom>
          <a:solidFill>
            <a:srgbClr val="F616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Advanced manufacturing and engineering</a:t>
            </a:r>
          </a:p>
        </p:txBody>
      </p:sp>
      <p:sp>
        <p:nvSpPr>
          <p:cNvPr id="25" name="Oval 24"/>
          <p:cNvSpPr/>
          <p:nvPr/>
        </p:nvSpPr>
        <p:spPr>
          <a:xfrm>
            <a:off x="1835696" y="5085184"/>
            <a:ext cx="2447925" cy="863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Renewable energies and recycling</a:t>
            </a:r>
          </a:p>
        </p:txBody>
      </p:sp>
      <p:sp>
        <p:nvSpPr>
          <p:cNvPr id="26" name="Oval 25"/>
          <p:cNvSpPr/>
          <p:nvPr/>
        </p:nvSpPr>
        <p:spPr>
          <a:xfrm>
            <a:off x="107504" y="3573016"/>
            <a:ext cx="2051720" cy="914400"/>
          </a:xfrm>
          <a:prstGeom prst="ellipse">
            <a:avLst/>
          </a:prstGeom>
          <a:solidFill>
            <a:srgbClr val="B01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Health and life sciences</a:t>
            </a:r>
          </a:p>
        </p:txBody>
      </p:sp>
      <p:sp>
        <p:nvSpPr>
          <p:cNvPr id="27" name="Oval 26"/>
          <p:cNvSpPr/>
          <p:nvPr/>
        </p:nvSpPr>
        <p:spPr>
          <a:xfrm>
            <a:off x="323528" y="1124744"/>
            <a:ext cx="1655762" cy="1008063"/>
          </a:xfrm>
          <a:prstGeom prst="ellipse">
            <a:avLst/>
          </a:prstGeom>
          <a:solidFill>
            <a:srgbClr val="F913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Creative and digital media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520" y="2276872"/>
            <a:ext cx="1656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1400" dirty="0" smtClean="0"/>
              <a:t>Game developer</a:t>
            </a:r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Animator</a:t>
            </a:r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Web designer</a:t>
            </a:r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Film maker</a:t>
            </a:r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Sound production</a:t>
            </a:r>
          </a:p>
          <a:p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251520" y="4725144"/>
            <a:ext cx="180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1400" dirty="0" smtClean="0"/>
              <a:t>Allied Health Professions, e.g. Physiotherapy, Podiatrist</a:t>
            </a:r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Nurse</a:t>
            </a:r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Health care assistant</a:t>
            </a:r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Lab technician</a:t>
            </a:r>
            <a:endParaRPr lang="en-GB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707904" y="1772816"/>
            <a:ext cx="15841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1400" dirty="0" smtClean="0"/>
              <a:t>Software developer</a:t>
            </a:r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Network manager</a:t>
            </a:r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Data input</a:t>
            </a:r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PC repair and maintenance</a:t>
            </a:r>
            <a:endParaRPr lang="en-GB" sz="14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004048" y="1628800"/>
            <a:ext cx="936104" cy="17281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92280" y="332656"/>
            <a:ext cx="1656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1400" dirty="0" smtClean="0"/>
              <a:t>Food technologist</a:t>
            </a:r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Factory operative</a:t>
            </a:r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Butcher</a:t>
            </a:r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Health, safety and quality control</a:t>
            </a:r>
          </a:p>
          <a:p>
            <a:endParaRPr lang="en-GB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5580112" y="2636912"/>
            <a:ext cx="1728192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36296" y="2708921"/>
            <a:ext cx="172819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1400" dirty="0" smtClean="0"/>
              <a:t>Payroll assistant</a:t>
            </a:r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Accounting technician</a:t>
            </a:r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Advertising</a:t>
            </a:r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Marketing</a:t>
            </a:r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Retail</a:t>
            </a:r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Entrepreneurship</a:t>
            </a:r>
          </a:p>
          <a:p>
            <a:pPr>
              <a:buFont typeface="Wingdings" pitchFamily="2" charset="2"/>
              <a:buChar char="ü"/>
            </a:pP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6876256" y="5445224"/>
            <a:ext cx="2123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1400" dirty="0" smtClean="0"/>
              <a:t>Machine operator</a:t>
            </a:r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Welder</a:t>
            </a:r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Engineer – all disciplines</a:t>
            </a:r>
          </a:p>
          <a:p>
            <a:endParaRPr lang="en-GB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4572000" y="4797152"/>
            <a:ext cx="12961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1400" dirty="0" smtClean="0"/>
              <a:t>Gas fitter</a:t>
            </a:r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Biomass engineer</a:t>
            </a:r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Solar panel fitter</a:t>
            </a:r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Recycling operative</a:t>
            </a:r>
          </a:p>
          <a:p>
            <a:pPr>
              <a:buFont typeface="Wingdings" pitchFamily="2" charset="2"/>
              <a:buChar char="ü"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Benefits of University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Needed for some jobs</a:t>
            </a:r>
          </a:p>
          <a:p>
            <a:r>
              <a:rPr lang="en-GB" dirty="0" smtClean="0"/>
              <a:t>Opportunity to follow a passion</a:t>
            </a:r>
          </a:p>
          <a:p>
            <a:r>
              <a:rPr lang="en-GB" dirty="0" smtClean="0"/>
              <a:t>Some employers look for a degree</a:t>
            </a:r>
          </a:p>
          <a:p>
            <a:r>
              <a:rPr lang="en-GB" dirty="0" smtClean="0"/>
              <a:t>Potential for better earning</a:t>
            </a:r>
          </a:p>
          <a:p>
            <a:r>
              <a:rPr lang="en-GB" dirty="0" smtClean="0"/>
              <a:t>Social life</a:t>
            </a:r>
          </a:p>
          <a:p>
            <a:r>
              <a:rPr lang="en-GB" dirty="0" smtClean="0"/>
              <a:t>Independence</a:t>
            </a:r>
            <a:endParaRPr lang="en-GB" dirty="0"/>
          </a:p>
        </p:txBody>
      </p:sp>
      <p:pic>
        <p:nvPicPr>
          <p:cNvPr id="1026" name="Picture 2" descr="C:\Users\1444144\AppData\Local\Microsoft\Windows\Temporary Internet Files\Content.IE5\60NE65N8\gradcapworld[1]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88840"/>
            <a:ext cx="3168352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But – it’s not for everyone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academic approach to learning is not for everyone</a:t>
            </a:r>
          </a:p>
          <a:p>
            <a:r>
              <a:rPr lang="en-GB" dirty="0" smtClean="0"/>
              <a:t>The cost (note tuition fees vary depending on where you study)</a:t>
            </a:r>
          </a:p>
          <a:p>
            <a:r>
              <a:rPr lang="en-GB" dirty="0" smtClean="0"/>
              <a:t>Don’t want to move away</a:t>
            </a:r>
          </a:p>
          <a:p>
            <a:r>
              <a:rPr lang="en-GB" dirty="0" smtClean="0"/>
              <a:t>Can’t move away</a:t>
            </a:r>
          </a:p>
          <a:p>
            <a:r>
              <a:rPr lang="en-GB" dirty="0" smtClean="0"/>
              <a:t>1 in 4 students drop out</a:t>
            </a:r>
            <a:endParaRPr lang="en-GB" dirty="0"/>
          </a:p>
        </p:txBody>
      </p:sp>
      <p:pic>
        <p:nvPicPr>
          <p:cNvPr id="2052" name="Picture 4" descr="C:\Users\1444144\AppData\Local\Microsoft\Windows\Temporary Internet Files\Content.IE5\5P4EXWGD\bigstockphoto_Thinking_4755601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Further Education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belfastmet.ac.uk</a:t>
            </a:r>
          </a:p>
          <a:p>
            <a:pPr lvl="1"/>
            <a:r>
              <a:rPr lang="en-GB" sz="1200" dirty="0" smtClean="0"/>
              <a:t>Titanic</a:t>
            </a:r>
          </a:p>
          <a:p>
            <a:pPr lvl="1"/>
            <a:r>
              <a:rPr lang="en-GB" sz="1200" dirty="0" err="1" smtClean="0"/>
              <a:t>Millfield</a:t>
            </a:r>
            <a:endParaRPr lang="en-GB" sz="1200" dirty="0" smtClean="0"/>
          </a:p>
          <a:p>
            <a:r>
              <a:rPr lang="en-GB" dirty="0" smtClean="0"/>
              <a:t>serc.ac.uk</a:t>
            </a:r>
          </a:p>
          <a:p>
            <a:pPr lvl="1"/>
            <a:r>
              <a:rPr lang="en-GB" sz="1200" dirty="0" smtClean="0"/>
              <a:t>Bangor</a:t>
            </a:r>
          </a:p>
          <a:p>
            <a:pPr lvl="1"/>
            <a:r>
              <a:rPr lang="en-GB" sz="1200" dirty="0" err="1" smtClean="0"/>
              <a:t>Downpatrick</a:t>
            </a:r>
            <a:endParaRPr lang="en-GB" sz="1200" dirty="0" smtClean="0"/>
          </a:p>
          <a:p>
            <a:pPr lvl="1"/>
            <a:r>
              <a:rPr lang="en-GB" sz="1200" dirty="0" err="1" smtClean="0"/>
              <a:t>Lisburn</a:t>
            </a:r>
            <a:endParaRPr lang="en-GB" sz="1200" dirty="0" smtClean="0"/>
          </a:p>
          <a:p>
            <a:pPr lvl="1"/>
            <a:r>
              <a:rPr lang="en-GB" sz="1200" dirty="0" err="1" smtClean="0"/>
              <a:t>Newtownards</a:t>
            </a:r>
            <a:endParaRPr lang="en-GB" sz="1200" dirty="0" smtClean="0"/>
          </a:p>
          <a:p>
            <a:r>
              <a:rPr lang="en-GB" dirty="0" smtClean="0"/>
              <a:t>cafre.ac.uk</a:t>
            </a:r>
          </a:p>
          <a:p>
            <a:pPr lvl="1"/>
            <a:r>
              <a:rPr lang="en-GB" sz="1300" dirty="0" err="1" smtClean="0"/>
              <a:t>Greenmount</a:t>
            </a:r>
            <a:endParaRPr lang="en-GB" sz="1300" dirty="0" smtClean="0"/>
          </a:p>
          <a:p>
            <a:pPr lvl="1"/>
            <a:r>
              <a:rPr lang="en-GB" sz="1300" dirty="0" err="1" smtClean="0"/>
              <a:t>Loughry</a:t>
            </a:r>
            <a:endParaRPr lang="en-GB" sz="1300" dirty="0" smtClean="0"/>
          </a:p>
          <a:p>
            <a:pPr lvl="1"/>
            <a:r>
              <a:rPr lang="en-GB" sz="1300" dirty="0" smtClean="0"/>
              <a:t>Enniskillen</a:t>
            </a:r>
          </a:p>
          <a:p>
            <a:r>
              <a:rPr lang="en-GB" dirty="0" smtClean="0"/>
              <a:t>src.ac.uk, nrc.ac.uk</a:t>
            </a:r>
          </a:p>
          <a:p>
            <a:pPr>
              <a:buNone/>
            </a:pPr>
            <a:r>
              <a:rPr lang="en-GB" dirty="0" smtClean="0"/>
              <a:t>	swc.ac.uk, nwrc.ac.uk</a:t>
            </a:r>
          </a:p>
          <a:p>
            <a:pPr lvl="1">
              <a:buNone/>
            </a:pPr>
            <a:endParaRPr lang="en-GB" sz="1200" dirty="0" smtClean="0"/>
          </a:p>
          <a:p>
            <a:pPr lvl="1">
              <a:buNone/>
            </a:pPr>
            <a:endParaRPr lang="en-GB" sz="1200" dirty="0" smtClean="0"/>
          </a:p>
          <a:p>
            <a:pPr lvl="1">
              <a:buNone/>
            </a:pPr>
            <a:endParaRPr lang="en-GB" sz="1200" dirty="0" smtClean="0"/>
          </a:p>
        </p:txBody>
      </p:sp>
      <p:pic>
        <p:nvPicPr>
          <p:cNvPr id="1028" name="Picture 4" descr="C:\Users\1444144\AppData\Local\Microsoft\Windows\Temporary Internet Files\Content.IE5\PSRDJ61R\3399586242_cede55a40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4668"/>
            <a:ext cx="4038600" cy="3037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Foundation Degree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Two years full-time</a:t>
            </a:r>
          </a:p>
          <a:p>
            <a:r>
              <a:rPr lang="en-GB" sz="2800" dirty="0" smtClean="0"/>
              <a:t>3 years part-time</a:t>
            </a:r>
          </a:p>
          <a:p>
            <a:r>
              <a:rPr lang="en-GB" sz="2800" dirty="0" smtClean="0"/>
              <a:t>Combines academic with work place learning</a:t>
            </a:r>
          </a:p>
          <a:p>
            <a:r>
              <a:rPr lang="en-GB" sz="2800" dirty="0" smtClean="0"/>
              <a:t>Designed in association with employers</a:t>
            </a:r>
          </a:p>
          <a:p>
            <a:r>
              <a:rPr lang="en-GB" sz="2800" dirty="0" smtClean="0"/>
              <a:t>Provides skills, knowledge &amp; understanding</a:t>
            </a:r>
          </a:p>
          <a:p>
            <a:r>
              <a:rPr lang="en-GB" sz="2800" dirty="0" smtClean="0"/>
              <a:t>Increases professional and technical skills</a:t>
            </a:r>
          </a:p>
          <a:p>
            <a:r>
              <a:rPr lang="en-GB" sz="2800" dirty="0" smtClean="0"/>
              <a:t>Two thirds of a degree</a:t>
            </a:r>
          </a:p>
          <a:p>
            <a:r>
              <a:rPr lang="en-GB" sz="2800" dirty="0" smtClean="0"/>
              <a:t>Can top up to a full degree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1300</Words>
  <Application>Microsoft Office PowerPoint</Application>
  <PresentationFormat>On-screen Show (4:3)</PresentationFormat>
  <Paragraphs>385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Careers Service  Jillian Gordon &amp; Alan Cousins Careers Advisers www.nidirect.gov.uk/careers  Careers Pathways – Non UCAS options </vt:lpstr>
      <vt:lpstr>Careers Office details</vt:lpstr>
      <vt:lpstr>Aim of Today</vt:lpstr>
      <vt:lpstr>Matching the skills of tomorrow to the youth of today</vt:lpstr>
      <vt:lpstr>Skills in demand in NI</vt:lpstr>
      <vt:lpstr>Benefits of University</vt:lpstr>
      <vt:lpstr>But – it’s not for everyone</vt:lpstr>
      <vt:lpstr>Further Education</vt:lpstr>
      <vt:lpstr>Foundation Degree</vt:lpstr>
      <vt:lpstr>BTEC Higher Nationals</vt:lpstr>
      <vt:lpstr>Remember....</vt:lpstr>
      <vt:lpstr>Some courses....</vt:lpstr>
      <vt:lpstr>And More Courses...</vt:lpstr>
      <vt:lpstr>And More....</vt:lpstr>
      <vt:lpstr>Lots of Choice</vt:lpstr>
      <vt:lpstr>Some Validated By ...</vt:lpstr>
      <vt:lpstr>Non UCAS options</vt:lpstr>
      <vt:lpstr>Part-time study</vt:lpstr>
      <vt:lpstr>School Leaver Programmes</vt:lpstr>
      <vt:lpstr>School Leaver Programmes</vt:lpstr>
      <vt:lpstr>Higher Apprenticeships</vt:lpstr>
      <vt:lpstr>Apprenticeships</vt:lpstr>
      <vt:lpstr>Traineeship</vt:lpstr>
      <vt:lpstr>Year Out – Why?</vt:lpstr>
      <vt:lpstr>Year out – Why?</vt:lpstr>
      <vt:lpstr>Year out – What ?</vt:lpstr>
      <vt:lpstr>Year out – Great opportunities</vt:lpstr>
      <vt:lpstr>Further Education College</vt:lpstr>
      <vt:lpstr>Employment</vt:lpstr>
      <vt:lpstr>Job-searching...</vt:lpstr>
      <vt:lpstr>For the Entrepreneur </vt:lpstr>
      <vt:lpstr>Support with:</vt:lpstr>
      <vt:lpstr>You need to be:</vt:lpstr>
      <vt:lpstr>Careers Service – how we can help...</vt:lpstr>
      <vt:lpstr>Slide 35</vt:lpstr>
      <vt:lpstr>Slide 36</vt:lpstr>
      <vt:lpstr>Useful websites for your research</vt:lpstr>
      <vt:lpstr>Summary</vt:lpstr>
      <vt:lpstr>And finally......</vt:lpstr>
    </vt:vector>
  </TitlesOfParts>
  <Company>IT Assist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Pathways (Non-UCAS) </dc:title>
  <dc:creator>Alan Cousins</dc:creator>
  <cp:lastModifiedBy>Jillian Gordon</cp:lastModifiedBy>
  <cp:revision>97</cp:revision>
  <dcterms:created xsi:type="dcterms:W3CDTF">2015-07-24T11:23:47Z</dcterms:created>
  <dcterms:modified xsi:type="dcterms:W3CDTF">2016-01-08T08:21:31Z</dcterms:modified>
</cp:coreProperties>
</file>